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93" r:id="rId2"/>
    <p:sldId id="263" r:id="rId3"/>
    <p:sldId id="301" r:id="rId4"/>
    <p:sldId id="297" r:id="rId5"/>
    <p:sldId id="299" r:id="rId6"/>
    <p:sldId id="300" r:id="rId7"/>
    <p:sldId id="302" r:id="rId8"/>
    <p:sldId id="303" r:id="rId9"/>
    <p:sldId id="304" r:id="rId10"/>
    <p:sldId id="305" r:id="rId11"/>
    <p:sldId id="306"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CBAE"/>
    <a:srgbClr val="FF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55"/>
    <p:restoredTop sz="96489"/>
  </p:normalViewPr>
  <p:slideViewPr>
    <p:cSldViewPr snapToGrid="0" snapToObjects="1">
      <p:cViewPr varScale="1">
        <p:scale>
          <a:sx n="109" d="100"/>
          <a:sy n="109" d="100"/>
        </p:scale>
        <p:origin x="138" y="120"/>
      </p:cViewPr>
      <p:guideLst>
        <p:guide orient="horz" pos="4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A827B-04C5-4779-A79B-2FBAB482E258}"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F4FD3-79F0-4383-A705-3A1E3D02E2F5}" type="slidenum">
              <a:rPr lang="en-GB" smtClean="0"/>
              <a:t>‹#›</a:t>
            </a:fld>
            <a:endParaRPr lang="en-GB"/>
          </a:p>
        </p:txBody>
      </p:sp>
    </p:spTree>
    <p:extLst>
      <p:ext uri="{BB962C8B-B14F-4D97-AF65-F5344CB8AC3E}">
        <p14:creationId xmlns:p14="http://schemas.microsoft.com/office/powerpoint/2010/main" val="255815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B34F-5125-C84B-B990-88F0D7726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4684A8EB-C7B9-EF43-BD69-9F56CAA9A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437ADA1-8CCB-694E-AA37-51C757518087}"/>
              </a:ext>
            </a:extLst>
          </p:cNvPr>
          <p:cNvSpPr>
            <a:spLocks noGrp="1"/>
          </p:cNvSpPr>
          <p:nvPr>
            <p:ph type="dt" sz="half" idx="10"/>
          </p:nvPr>
        </p:nvSpPr>
        <p:spPr/>
        <p:txBody>
          <a:bodyPr/>
          <a:lstStyle/>
          <a:p>
            <a:fld id="{A5F15DE9-3DF6-4170-AC77-A6A0CB130652}" type="datetime1">
              <a:rPr lang="it-IT" smtClean="0"/>
              <a:t>01/05/2026</a:t>
            </a:fld>
            <a:endParaRPr lang="it-IT"/>
          </a:p>
        </p:txBody>
      </p:sp>
      <p:sp>
        <p:nvSpPr>
          <p:cNvPr id="5" name="Footer Placeholder 4">
            <a:extLst>
              <a:ext uri="{FF2B5EF4-FFF2-40B4-BE49-F238E27FC236}">
                <a16:creationId xmlns:a16="http://schemas.microsoft.com/office/drawing/2014/main" id="{72384B43-8BCE-F841-9054-1BCDE791AB14}"/>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4A7EF381-E187-2E4C-9A25-4D474C934F1F}"/>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400346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3440-0490-6A46-9252-B0A9FD268D5F}"/>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6F4729AA-D3B2-014B-9BC9-49260B201B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A7F5299-325B-7245-9392-6D94F4769442}"/>
              </a:ext>
            </a:extLst>
          </p:cNvPr>
          <p:cNvSpPr>
            <a:spLocks noGrp="1"/>
          </p:cNvSpPr>
          <p:nvPr>
            <p:ph type="dt" sz="half" idx="10"/>
          </p:nvPr>
        </p:nvSpPr>
        <p:spPr/>
        <p:txBody>
          <a:bodyPr/>
          <a:lstStyle/>
          <a:p>
            <a:fld id="{86D21407-F351-4F3D-AECB-2BAFB4FFA1F1}" type="datetime1">
              <a:rPr lang="it-IT" smtClean="0"/>
              <a:t>01/05/2026</a:t>
            </a:fld>
            <a:endParaRPr lang="it-IT"/>
          </a:p>
        </p:txBody>
      </p:sp>
      <p:sp>
        <p:nvSpPr>
          <p:cNvPr id="5" name="Footer Placeholder 4">
            <a:extLst>
              <a:ext uri="{FF2B5EF4-FFF2-40B4-BE49-F238E27FC236}">
                <a16:creationId xmlns:a16="http://schemas.microsoft.com/office/drawing/2014/main" id="{796488BC-2864-8D4C-923F-8DFA492502BD}"/>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A08E2AD6-0647-5146-9DBD-306E2D21F564}"/>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834622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881AA-A444-C244-8FDC-0641F83A50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B36F794-5103-F64A-AD49-D62BD535A9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492ED74-3E5B-7A40-B7B0-BF4E4BDC33B9}"/>
              </a:ext>
            </a:extLst>
          </p:cNvPr>
          <p:cNvSpPr>
            <a:spLocks noGrp="1"/>
          </p:cNvSpPr>
          <p:nvPr>
            <p:ph type="dt" sz="half" idx="10"/>
          </p:nvPr>
        </p:nvSpPr>
        <p:spPr/>
        <p:txBody>
          <a:bodyPr/>
          <a:lstStyle/>
          <a:p>
            <a:fld id="{39713798-FF9D-4EDD-B503-A6205E80F00E}" type="datetime1">
              <a:rPr lang="it-IT" smtClean="0"/>
              <a:t>01/05/2026</a:t>
            </a:fld>
            <a:endParaRPr lang="it-IT"/>
          </a:p>
        </p:txBody>
      </p:sp>
      <p:sp>
        <p:nvSpPr>
          <p:cNvPr id="5" name="Footer Placeholder 4">
            <a:extLst>
              <a:ext uri="{FF2B5EF4-FFF2-40B4-BE49-F238E27FC236}">
                <a16:creationId xmlns:a16="http://schemas.microsoft.com/office/drawing/2014/main" id="{7C38D986-C59C-FB48-B9CC-11DF566D22E7}"/>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C044F1ED-534E-274C-BD64-B2F54023D11B}"/>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410278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0BCD-A316-E04E-AFF3-44008E5DEEE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2DF1F26-E408-D542-8DA2-0F28919F26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9429658-945B-3E46-A389-DFD90DA69822}"/>
              </a:ext>
            </a:extLst>
          </p:cNvPr>
          <p:cNvSpPr>
            <a:spLocks noGrp="1"/>
          </p:cNvSpPr>
          <p:nvPr>
            <p:ph type="dt" sz="half" idx="10"/>
          </p:nvPr>
        </p:nvSpPr>
        <p:spPr/>
        <p:txBody>
          <a:bodyPr/>
          <a:lstStyle/>
          <a:p>
            <a:fld id="{A50375E3-EC17-434C-A01E-224C5BAE635E}" type="datetime1">
              <a:rPr lang="it-IT" smtClean="0"/>
              <a:t>01/05/2026</a:t>
            </a:fld>
            <a:endParaRPr lang="it-IT"/>
          </a:p>
        </p:txBody>
      </p:sp>
      <p:sp>
        <p:nvSpPr>
          <p:cNvPr id="5" name="Footer Placeholder 4">
            <a:extLst>
              <a:ext uri="{FF2B5EF4-FFF2-40B4-BE49-F238E27FC236}">
                <a16:creationId xmlns:a16="http://schemas.microsoft.com/office/drawing/2014/main" id="{342E78DE-CBB0-804C-8A3C-42B48758D732}"/>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0FF7D56C-3B5D-7A47-9F32-7C6D1D38F1D0}"/>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426154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5929-D325-0340-ABDC-FEFB264DD2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6E1D1053-FB6D-5F4B-8C53-0356ED7C0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A7FE6A-8492-DF4B-9804-7D4C1318C0CB}"/>
              </a:ext>
            </a:extLst>
          </p:cNvPr>
          <p:cNvSpPr>
            <a:spLocks noGrp="1"/>
          </p:cNvSpPr>
          <p:nvPr>
            <p:ph type="dt" sz="half" idx="10"/>
          </p:nvPr>
        </p:nvSpPr>
        <p:spPr/>
        <p:txBody>
          <a:bodyPr/>
          <a:lstStyle/>
          <a:p>
            <a:fld id="{8DE51A4A-6EC0-4A76-AEFB-7E82BF4C11B9}" type="datetime1">
              <a:rPr lang="it-IT" smtClean="0"/>
              <a:t>01/05/2026</a:t>
            </a:fld>
            <a:endParaRPr lang="it-IT"/>
          </a:p>
        </p:txBody>
      </p:sp>
      <p:sp>
        <p:nvSpPr>
          <p:cNvPr id="5" name="Footer Placeholder 4">
            <a:extLst>
              <a:ext uri="{FF2B5EF4-FFF2-40B4-BE49-F238E27FC236}">
                <a16:creationId xmlns:a16="http://schemas.microsoft.com/office/drawing/2014/main" id="{D1555950-BD9A-0049-8A95-CD08618F23E4}"/>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4D65141F-66A7-5C44-A675-F4AA8751397B}"/>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347348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3145-0A48-974A-8B5E-5A9AEDB5DCE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617A831C-2109-B341-9C6D-C240981AF1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B46B2C4C-0611-E147-8188-3170F6B30A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65D8727-0A98-044D-84F4-898521B6E88B}"/>
              </a:ext>
            </a:extLst>
          </p:cNvPr>
          <p:cNvSpPr>
            <a:spLocks noGrp="1"/>
          </p:cNvSpPr>
          <p:nvPr>
            <p:ph type="dt" sz="half" idx="10"/>
          </p:nvPr>
        </p:nvSpPr>
        <p:spPr/>
        <p:txBody>
          <a:bodyPr/>
          <a:lstStyle/>
          <a:p>
            <a:fld id="{E193F145-1062-4E75-89DD-8C8C6870F282}" type="datetime1">
              <a:rPr lang="it-IT" smtClean="0"/>
              <a:t>01/05/2026</a:t>
            </a:fld>
            <a:endParaRPr lang="it-IT"/>
          </a:p>
        </p:txBody>
      </p:sp>
      <p:sp>
        <p:nvSpPr>
          <p:cNvPr id="6" name="Footer Placeholder 5">
            <a:extLst>
              <a:ext uri="{FF2B5EF4-FFF2-40B4-BE49-F238E27FC236}">
                <a16:creationId xmlns:a16="http://schemas.microsoft.com/office/drawing/2014/main" id="{A148FF8D-0CBE-2B4C-AA86-53F7E88EA25D}"/>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7" name="Slide Number Placeholder 6">
            <a:extLst>
              <a:ext uri="{FF2B5EF4-FFF2-40B4-BE49-F238E27FC236}">
                <a16:creationId xmlns:a16="http://schemas.microsoft.com/office/drawing/2014/main" id="{10D092FB-5B52-AF4F-9CB0-004032ED1413}"/>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304611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15BE-DF61-9B4E-8232-886B55B5E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50111760-51CB-5648-8A00-56B9914F8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929CE7-E063-DD40-8F9D-2229FFCB46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48072320-0358-2E48-B314-E1DFC8A8D4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9B73E4-9BD5-694C-9BBD-594574EBB5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EB5EBA90-6C4C-124B-A160-92049D886776}"/>
              </a:ext>
            </a:extLst>
          </p:cNvPr>
          <p:cNvSpPr>
            <a:spLocks noGrp="1"/>
          </p:cNvSpPr>
          <p:nvPr>
            <p:ph type="dt" sz="half" idx="10"/>
          </p:nvPr>
        </p:nvSpPr>
        <p:spPr/>
        <p:txBody>
          <a:bodyPr/>
          <a:lstStyle/>
          <a:p>
            <a:fld id="{E0E21AB4-B907-4E17-A6D6-5691108A0F37}" type="datetime1">
              <a:rPr lang="it-IT" smtClean="0"/>
              <a:t>01/05/2026</a:t>
            </a:fld>
            <a:endParaRPr lang="it-IT"/>
          </a:p>
        </p:txBody>
      </p:sp>
      <p:sp>
        <p:nvSpPr>
          <p:cNvPr id="8" name="Footer Placeholder 7">
            <a:extLst>
              <a:ext uri="{FF2B5EF4-FFF2-40B4-BE49-F238E27FC236}">
                <a16:creationId xmlns:a16="http://schemas.microsoft.com/office/drawing/2014/main" id="{0385FB9B-B8B7-F04C-B545-E68091EFF6B4}"/>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9" name="Slide Number Placeholder 8">
            <a:extLst>
              <a:ext uri="{FF2B5EF4-FFF2-40B4-BE49-F238E27FC236}">
                <a16:creationId xmlns:a16="http://schemas.microsoft.com/office/drawing/2014/main" id="{562F9BFA-43A7-B840-8D3E-B3096C1115B1}"/>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404777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3CD4-5E60-104A-89A3-5A61A4533D7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ECFE530-7343-CF49-9821-F4F2A351FEEE}"/>
              </a:ext>
            </a:extLst>
          </p:cNvPr>
          <p:cNvSpPr>
            <a:spLocks noGrp="1"/>
          </p:cNvSpPr>
          <p:nvPr>
            <p:ph type="dt" sz="half" idx="10"/>
          </p:nvPr>
        </p:nvSpPr>
        <p:spPr/>
        <p:txBody>
          <a:bodyPr/>
          <a:lstStyle/>
          <a:p>
            <a:fld id="{9DA52D43-2D96-4464-A43C-F0D512F46CE0}" type="datetime1">
              <a:rPr lang="it-IT" smtClean="0"/>
              <a:t>01/05/2026</a:t>
            </a:fld>
            <a:endParaRPr lang="it-IT"/>
          </a:p>
        </p:txBody>
      </p:sp>
      <p:sp>
        <p:nvSpPr>
          <p:cNvPr id="4" name="Footer Placeholder 3">
            <a:extLst>
              <a:ext uri="{FF2B5EF4-FFF2-40B4-BE49-F238E27FC236}">
                <a16:creationId xmlns:a16="http://schemas.microsoft.com/office/drawing/2014/main" id="{8F42C737-9EB0-F948-B6F5-568E0B856B39}"/>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5" name="Slide Number Placeholder 4">
            <a:extLst>
              <a:ext uri="{FF2B5EF4-FFF2-40B4-BE49-F238E27FC236}">
                <a16:creationId xmlns:a16="http://schemas.microsoft.com/office/drawing/2014/main" id="{05392AFB-D3D9-A44E-A0B9-8C6E3F4F6E7A}"/>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258364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6BBC0-475D-8444-83B2-0CCF3DCA1170}"/>
              </a:ext>
            </a:extLst>
          </p:cNvPr>
          <p:cNvSpPr>
            <a:spLocks noGrp="1"/>
          </p:cNvSpPr>
          <p:nvPr>
            <p:ph type="dt" sz="half" idx="10"/>
          </p:nvPr>
        </p:nvSpPr>
        <p:spPr/>
        <p:txBody>
          <a:bodyPr/>
          <a:lstStyle/>
          <a:p>
            <a:fld id="{3BAF0E4D-E361-40B6-8F0A-F1D4B3D77536}" type="datetime1">
              <a:rPr lang="it-IT" smtClean="0"/>
              <a:t>01/05/2026</a:t>
            </a:fld>
            <a:endParaRPr lang="it-IT"/>
          </a:p>
        </p:txBody>
      </p:sp>
      <p:sp>
        <p:nvSpPr>
          <p:cNvPr id="3" name="Footer Placeholder 2">
            <a:extLst>
              <a:ext uri="{FF2B5EF4-FFF2-40B4-BE49-F238E27FC236}">
                <a16:creationId xmlns:a16="http://schemas.microsoft.com/office/drawing/2014/main" id="{1D4E63F7-620F-C246-8177-B39991BFF681}"/>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4" name="Slide Number Placeholder 3">
            <a:extLst>
              <a:ext uri="{FF2B5EF4-FFF2-40B4-BE49-F238E27FC236}">
                <a16:creationId xmlns:a16="http://schemas.microsoft.com/office/drawing/2014/main" id="{835BC355-996E-5943-A91F-EC6ACA0F0D07}"/>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55315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DEC8-C0F3-9A4A-9BE6-8B7C050F0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82730A70-8C15-3848-8D5B-BE4202883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F650C7F5-1BF3-5A44-A926-B19FC534D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EA638-5A56-724E-B500-5471D9395DFA}"/>
              </a:ext>
            </a:extLst>
          </p:cNvPr>
          <p:cNvSpPr>
            <a:spLocks noGrp="1"/>
          </p:cNvSpPr>
          <p:nvPr>
            <p:ph type="dt" sz="half" idx="10"/>
          </p:nvPr>
        </p:nvSpPr>
        <p:spPr/>
        <p:txBody>
          <a:bodyPr/>
          <a:lstStyle/>
          <a:p>
            <a:fld id="{3E0D4955-0228-4AB4-950B-9ACE591DADAB}" type="datetime1">
              <a:rPr lang="it-IT" smtClean="0"/>
              <a:t>01/05/2026</a:t>
            </a:fld>
            <a:endParaRPr lang="it-IT"/>
          </a:p>
        </p:txBody>
      </p:sp>
      <p:sp>
        <p:nvSpPr>
          <p:cNvPr id="6" name="Footer Placeholder 5">
            <a:extLst>
              <a:ext uri="{FF2B5EF4-FFF2-40B4-BE49-F238E27FC236}">
                <a16:creationId xmlns:a16="http://schemas.microsoft.com/office/drawing/2014/main" id="{FA2D5820-753D-BD41-9474-247C5847A5DB}"/>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7" name="Slide Number Placeholder 6">
            <a:extLst>
              <a:ext uri="{FF2B5EF4-FFF2-40B4-BE49-F238E27FC236}">
                <a16:creationId xmlns:a16="http://schemas.microsoft.com/office/drawing/2014/main" id="{16FE841D-B814-9249-859D-242190D646D4}"/>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255095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A901-4952-9D44-BBB2-616D09747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10726AD-813F-3241-925F-C0FBE1E28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1B55D38-90E9-0F4F-9C71-AD19AB0A7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58975F-1ECA-C345-A6DF-2B9D64AA4362}"/>
              </a:ext>
            </a:extLst>
          </p:cNvPr>
          <p:cNvSpPr>
            <a:spLocks noGrp="1"/>
          </p:cNvSpPr>
          <p:nvPr>
            <p:ph type="dt" sz="half" idx="10"/>
          </p:nvPr>
        </p:nvSpPr>
        <p:spPr/>
        <p:txBody>
          <a:bodyPr/>
          <a:lstStyle/>
          <a:p>
            <a:fld id="{2716D601-BEFA-4CAA-865A-03B2901E3FD5}" type="datetime1">
              <a:rPr lang="it-IT" smtClean="0"/>
              <a:t>01/05/2026</a:t>
            </a:fld>
            <a:endParaRPr lang="it-IT"/>
          </a:p>
        </p:txBody>
      </p:sp>
      <p:sp>
        <p:nvSpPr>
          <p:cNvPr id="6" name="Footer Placeholder 5">
            <a:extLst>
              <a:ext uri="{FF2B5EF4-FFF2-40B4-BE49-F238E27FC236}">
                <a16:creationId xmlns:a16="http://schemas.microsoft.com/office/drawing/2014/main" id="{C02274EC-710F-BF4B-8E78-D853A0409E13}"/>
              </a:ext>
            </a:extLst>
          </p:cNvPr>
          <p:cNvSpPr>
            <a:spLocks noGrp="1"/>
          </p:cNvSpPr>
          <p:nvPr>
            <p:ph type="ftr" sz="quarter" idx="11"/>
          </p:nvPr>
        </p:nvSpPr>
        <p:spPr/>
        <p:txBody>
          <a:bodyPr/>
          <a:lstStyle/>
          <a:p>
            <a:r>
              <a:rPr lang="en-GB"/>
              <a:t>Content adapted from EO College: The Basics of Remote Sensing (CC-BY-SA)</a:t>
            </a:r>
            <a:endParaRPr lang="it-IT"/>
          </a:p>
        </p:txBody>
      </p:sp>
      <p:sp>
        <p:nvSpPr>
          <p:cNvPr id="7" name="Slide Number Placeholder 6">
            <a:extLst>
              <a:ext uri="{FF2B5EF4-FFF2-40B4-BE49-F238E27FC236}">
                <a16:creationId xmlns:a16="http://schemas.microsoft.com/office/drawing/2014/main" id="{6F28EE67-0B3E-8447-A474-C7F80A692843}"/>
              </a:ext>
            </a:extLst>
          </p:cNvPr>
          <p:cNvSpPr>
            <a:spLocks noGrp="1"/>
          </p:cNvSpPr>
          <p:nvPr>
            <p:ph type="sldNum" sz="quarter" idx="12"/>
          </p:nvPr>
        </p:nvSpPr>
        <p:spPr/>
        <p:txBody>
          <a:bodyPr/>
          <a:lstStyle/>
          <a:p>
            <a:fld id="{DD50EEE2-2A6E-4746-9AA7-0621EC43D95A}" type="slidenum">
              <a:rPr lang="it-IT" smtClean="0"/>
              <a:t>‹#›</a:t>
            </a:fld>
            <a:endParaRPr lang="it-IT"/>
          </a:p>
        </p:txBody>
      </p:sp>
    </p:spTree>
    <p:extLst>
      <p:ext uri="{BB962C8B-B14F-4D97-AF65-F5344CB8AC3E}">
        <p14:creationId xmlns:p14="http://schemas.microsoft.com/office/powerpoint/2010/main" val="26083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4A2F2-1F05-A742-9EE3-89FE98C85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E02D087-75DD-F94B-AD7E-881CC4733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F10227A-4954-134B-897A-41D1C7F28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6C67D-52CF-426D-8263-E80B5E7B3131}" type="datetime1">
              <a:rPr lang="it-IT" smtClean="0"/>
              <a:t>01/05/2026</a:t>
            </a:fld>
            <a:endParaRPr lang="it-IT"/>
          </a:p>
        </p:txBody>
      </p:sp>
      <p:sp>
        <p:nvSpPr>
          <p:cNvPr id="5" name="Footer Placeholder 4">
            <a:extLst>
              <a:ext uri="{FF2B5EF4-FFF2-40B4-BE49-F238E27FC236}">
                <a16:creationId xmlns:a16="http://schemas.microsoft.com/office/drawing/2014/main" id="{51D95DA0-7CAE-E64F-A042-38A5B3D034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Content adapted from EO College: The Basics of Remote Sensing (CC-BY-SA)</a:t>
            </a:r>
            <a:endParaRPr lang="it-IT"/>
          </a:p>
        </p:txBody>
      </p:sp>
      <p:sp>
        <p:nvSpPr>
          <p:cNvPr id="6" name="Slide Number Placeholder 5">
            <a:extLst>
              <a:ext uri="{FF2B5EF4-FFF2-40B4-BE49-F238E27FC236}">
                <a16:creationId xmlns:a16="http://schemas.microsoft.com/office/drawing/2014/main" id="{D0BF6CCD-5C88-0441-B6E0-2B3964B1F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0EEE2-2A6E-4746-9AA7-0621EC43D95A}" type="slidenum">
              <a:rPr lang="it-IT" smtClean="0"/>
              <a:t>‹#›</a:t>
            </a:fld>
            <a:endParaRPr lang="it-IT"/>
          </a:p>
        </p:txBody>
      </p:sp>
    </p:spTree>
    <p:extLst>
      <p:ext uri="{BB962C8B-B14F-4D97-AF65-F5344CB8AC3E}">
        <p14:creationId xmlns:p14="http://schemas.microsoft.com/office/powerpoint/2010/main" val="3195295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gda.esa.int/"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da.esa.int/story/climate-resilient-flood-management-in-south-sudan-through-earth-observation-insight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impact-sphere-gda.esa.int/stories/40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728A61-4577-BF40-8B8D-31A60F85C835}"/>
              </a:ext>
            </a:extLst>
          </p:cNvPr>
          <p:cNvPicPr>
            <a:picLocks noChangeAspect="1"/>
          </p:cNvPicPr>
          <p:nvPr/>
        </p:nvPicPr>
        <p:blipFill rotWithShape="1">
          <a:blip r:embed="rId2"/>
          <a:srcRect l="81" r="-81"/>
          <a:stretch/>
        </p:blipFill>
        <p:spPr>
          <a:xfrm>
            <a:off x="0" y="0"/>
            <a:ext cx="12201894" cy="6858000"/>
          </a:xfrm>
          <a:prstGeom prst="rect">
            <a:avLst/>
          </a:prstGeom>
        </p:spPr>
      </p:pic>
      <p:sp>
        <p:nvSpPr>
          <p:cNvPr id="11" name="TextBox 10">
            <a:extLst>
              <a:ext uri="{FF2B5EF4-FFF2-40B4-BE49-F238E27FC236}">
                <a16:creationId xmlns:a16="http://schemas.microsoft.com/office/drawing/2014/main" id="{E5A10DF2-1EDD-6F49-8A08-1B2BC3BCBAC5}"/>
              </a:ext>
            </a:extLst>
          </p:cNvPr>
          <p:cNvSpPr txBox="1"/>
          <p:nvPr/>
        </p:nvSpPr>
        <p:spPr>
          <a:xfrm>
            <a:off x="474034" y="2368366"/>
            <a:ext cx="4731012" cy="1477328"/>
          </a:xfrm>
          <a:prstGeom prst="rect">
            <a:avLst/>
          </a:prstGeom>
          <a:noFill/>
        </p:spPr>
        <p:txBody>
          <a:bodyPr wrap="square" rtlCol="0">
            <a:spAutoFit/>
          </a:bodyPr>
          <a:lstStyle/>
          <a:p>
            <a:r>
              <a:rPr lang="it-IT" sz="4500" b="1" dirty="0">
                <a:solidFill>
                  <a:srgbClr val="FFA800"/>
                </a:solidFill>
                <a:latin typeface="NotesEsa" panose="02000506030000020004" pitchFamily="2" charset="77"/>
              </a:rPr>
              <a:t>GDA Engagement Stories</a:t>
            </a:r>
          </a:p>
        </p:txBody>
      </p:sp>
      <p:sp>
        <p:nvSpPr>
          <p:cNvPr id="13" name="TextBox 12">
            <a:extLst>
              <a:ext uri="{FF2B5EF4-FFF2-40B4-BE49-F238E27FC236}">
                <a16:creationId xmlns:a16="http://schemas.microsoft.com/office/drawing/2014/main" id="{64DEE861-AA8E-A442-9CA1-DEB5DC8D3384}"/>
              </a:ext>
            </a:extLst>
          </p:cNvPr>
          <p:cNvSpPr txBox="1"/>
          <p:nvPr/>
        </p:nvSpPr>
        <p:spPr>
          <a:xfrm>
            <a:off x="5443369" y="3107030"/>
            <a:ext cx="6339841" cy="461665"/>
          </a:xfrm>
          <a:prstGeom prst="rect">
            <a:avLst/>
          </a:prstGeom>
          <a:noFill/>
        </p:spPr>
        <p:txBody>
          <a:bodyPr wrap="square" rtlCol="0">
            <a:spAutoFit/>
          </a:bodyPr>
          <a:lstStyle/>
          <a:p>
            <a:pPr algn="r"/>
            <a:r>
              <a:rPr lang="it-IT" sz="2400" b="1" dirty="0">
                <a:solidFill>
                  <a:schemeClr val="bg1"/>
                </a:solidFill>
                <a:latin typeface="NotesEsa" panose="02000506030000020004" pitchFamily="2" charset="77"/>
              </a:rPr>
              <a:t>South Sudan Flooding: Part 2</a:t>
            </a:r>
          </a:p>
        </p:txBody>
      </p:sp>
      <p:pic>
        <p:nvPicPr>
          <p:cNvPr id="14" name="Picture 13">
            <a:extLst>
              <a:ext uri="{FF2B5EF4-FFF2-40B4-BE49-F238E27FC236}">
                <a16:creationId xmlns:a16="http://schemas.microsoft.com/office/drawing/2014/main" id="{C63A6E8A-972F-BC49-8FEC-FDABA826510A}"/>
              </a:ext>
            </a:extLst>
          </p:cNvPr>
          <p:cNvPicPr>
            <a:picLocks noChangeAspect="1"/>
          </p:cNvPicPr>
          <p:nvPr/>
        </p:nvPicPr>
        <p:blipFill>
          <a:blip r:embed="rId3"/>
          <a:stretch>
            <a:fillRect/>
          </a:stretch>
        </p:blipFill>
        <p:spPr>
          <a:xfrm>
            <a:off x="9844642" y="-59375"/>
            <a:ext cx="2307625" cy="1447588"/>
          </a:xfrm>
          <a:prstGeom prst="rect">
            <a:avLst/>
          </a:prstGeom>
        </p:spPr>
      </p:pic>
      <p:pic>
        <p:nvPicPr>
          <p:cNvPr id="15" name="Picture 14">
            <a:extLst>
              <a:ext uri="{FF2B5EF4-FFF2-40B4-BE49-F238E27FC236}">
                <a16:creationId xmlns:a16="http://schemas.microsoft.com/office/drawing/2014/main" id="{A3C7FC8F-72BF-D841-A98D-7E2BCDCFF3D6}"/>
              </a:ext>
            </a:extLst>
          </p:cNvPr>
          <p:cNvPicPr>
            <a:picLocks noChangeAspect="1"/>
          </p:cNvPicPr>
          <p:nvPr/>
        </p:nvPicPr>
        <p:blipFill>
          <a:blip r:embed="rId4"/>
          <a:stretch>
            <a:fillRect/>
          </a:stretch>
        </p:blipFill>
        <p:spPr>
          <a:xfrm>
            <a:off x="356259" y="184473"/>
            <a:ext cx="5206045" cy="1096823"/>
          </a:xfrm>
          <a:prstGeom prst="rect">
            <a:avLst/>
          </a:prstGeom>
        </p:spPr>
      </p:pic>
      <p:sp>
        <p:nvSpPr>
          <p:cNvPr id="2" name="TextBox 1">
            <a:extLst>
              <a:ext uri="{FF2B5EF4-FFF2-40B4-BE49-F238E27FC236}">
                <a16:creationId xmlns:a16="http://schemas.microsoft.com/office/drawing/2014/main" id="{37650439-6E2D-55D8-6BDF-7D0A866EC96C}"/>
              </a:ext>
            </a:extLst>
          </p:cNvPr>
          <p:cNvSpPr txBox="1"/>
          <p:nvPr/>
        </p:nvSpPr>
        <p:spPr>
          <a:xfrm>
            <a:off x="3676483" y="6124074"/>
            <a:ext cx="8273561" cy="523220"/>
          </a:xfrm>
          <a:prstGeom prst="rect">
            <a:avLst/>
          </a:prstGeom>
          <a:noFill/>
        </p:spPr>
        <p:txBody>
          <a:bodyPr wrap="square" rtlCol="0">
            <a:spAutoFit/>
          </a:bodyPr>
          <a:lstStyle/>
          <a:p>
            <a:r>
              <a:rPr lang="en-GB" sz="1400" dirty="0">
                <a:solidFill>
                  <a:schemeClr val="bg1"/>
                </a:solidFill>
                <a:latin typeface="NotesEsa" panose="02000506030000020004" pitchFamily="50" charset="0"/>
              </a:rPr>
              <a:t>This training material was developed as part of the European Space Agency (ESA) Global Development Assistance (GDA) programme’s Knowledge Hub activity </a:t>
            </a:r>
            <a:r>
              <a:rPr lang="en-GB" sz="1400" dirty="0">
                <a:solidFill>
                  <a:schemeClr val="accent1">
                    <a:lumMod val="40000"/>
                    <a:lumOff val="60000"/>
                  </a:schemeClr>
                </a:solidFill>
                <a:latin typeface="NotesEsa" panose="02000506030000020004" pitchFamily="50" charset="0"/>
                <a:hlinkClick r:id="rId5">
                  <a:extLst>
                    <a:ext uri="{A12FA001-AC4F-418D-AE19-62706E023703}">
                      <ahyp:hlinkClr xmlns:ahyp="http://schemas.microsoft.com/office/drawing/2018/hyperlinkcolor" val="tx"/>
                    </a:ext>
                  </a:extLst>
                </a:hlinkClick>
              </a:rPr>
              <a:t>https://gda.esa.int/</a:t>
            </a:r>
            <a:endParaRPr lang="en-GB" sz="1400" dirty="0">
              <a:solidFill>
                <a:schemeClr val="accent1">
                  <a:lumMod val="40000"/>
                  <a:lumOff val="60000"/>
                </a:schemeClr>
              </a:solidFill>
              <a:latin typeface="NotesEsa" panose="02000506030000020004" pitchFamily="50" charset="0"/>
            </a:endParaRPr>
          </a:p>
        </p:txBody>
      </p:sp>
    </p:spTree>
    <p:extLst>
      <p:ext uri="{BB962C8B-B14F-4D97-AF65-F5344CB8AC3E}">
        <p14:creationId xmlns:p14="http://schemas.microsoft.com/office/powerpoint/2010/main" val="2004873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BDF24-008A-BCCD-3847-CF2F837E6D5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38DEDA5-8AD4-8BB9-2083-2E6F49EB9DFB}"/>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BDA27EC6-AA04-FB71-3574-EDBCA756D3C5}"/>
              </a:ext>
            </a:extLst>
          </p:cNvPr>
          <p:cNvSpPr txBox="1"/>
          <p:nvPr/>
        </p:nvSpPr>
        <p:spPr>
          <a:xfrm>
            <a:off x="385312" y="258703"/>
            <a:ext cx="10157716" cy="553998"/>
          </a:xfrm>
          <a:prstGeom prst="rect">
            <a:avLst/>
          </a:prstGeom>
          <a:noFill/>
        </p:spPr>
        <p:txBody>
          <a:bodyPr wrap="square" rtlCol="0">
            <a:spAutoFit/>
          </a:bodyPr>
          <a:lstStyle/>
          <a:p>
            <a:r>
              <a:rPr lang="it-IT" sz="3000" b="1" dirty="0">
                <a:solidFill>
                  <a:srgbClr val="56CBAE"/>
                </a:solidFill>
                <a:latin typeface="NotesEsa" panose="02000506030000020004" pitchFamily="2" charset="77"/>
              </a:rPr>
              <a:t>Featured Imagery: </a:t>
            </a:r>
            <a:r>
              <a:rPr lang="it-IT" sz="3000" b="1" dirty="0">
                <a:solidFill>
                  <a:schemeClr val="bg1"/>
                </a:solidFill>
                <a:latin typeface="NotesEsa" panose="02000506030000020004" pitchFamily="2" charset="77"/>
              </a:rPr>
              <a:t>Bentiu, South Sudan</a:t>
            </a:r>
          </a:p>
        </p:txBody>
      </p:sp>
      <p:cxnSp>
        <p:nvCxnSpPr>
          <p:cNvPr id="18" name="Straight Connector 17">
            <a:extLst>
              <a:ext uri="{FF2B5EF4-FFF2-40B4-BE49-F238E27FC236}">
                <a16:creationId xmlns:a16="http://schemas.microsoft.com/office/drawing/2014/main" id="{6FA834F9-82FA-F3BC-B1CD-894F4577E685}"/>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E584470-343B-BA34-3126-C1FBDAB3A1AD}"/>
              </a:ext>
            </a:extLst>
          </p:cNvPr>
          <p:cNvSpPr txBox="1"/>
          <p:nvPr/>
        </p:nvSpPr>
        <p:spPr>
          <a:xfrm>
            <a:off x="8463925" y="1061354"/>
            <a:ext cx="3587978" cy="4789773"/>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This false-colour image, captured in January 2023, highlights the widespread flooding around Bentiu. Using data from the mission’s near-infrared channel, water bodies appear in dark blue to black, while sediment-laden waters glow bright blue. Vibrant red tones along the rivers indicate healthy vegetation, providing a stark contrast to the inundated areas.</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contains modified Copernicus Sentinel data (2023), processed by ESA</a:t>
            </a:r>
            <a:endParaRPr lang="en-GB" sz="1800" i="1" kern="100" dirty="0">
              <a:solidFill>
                <a:schemeClr val="bg1"/>
              </a:solidFill>
              <a:effectLst/>
              <a:ea typeface="Lato" panose="020F0502020204030203" pitchFamily="34" charset="0"/>
              <a:cs typeface="Times New Roman" panose="02020603050405020304" pitchFamily="18" charset="0"/>
            </a:endParaRPr>
          </a:p>
        </p:txBody>
      </p:sp>
      <p:pic>
        <p:nvPicPr>
          <p:cNvPr id="5122" name="Picture 2">
            <a:extLst>
              <a:ext uri="{FF2B5EF4-FFF2-40B4-BE49-F238E27FC236}">
                <a16:creationId xmlns:a16="http://schemas.microsoft.com/office/drawing/2014/main" id="{ECE9AFC5-FCC7-2183-3834-95ED8F7F0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4" y="1185703"/>
            <a:ext cx="7770726" cy="437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3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8A58-4254-9E6F-F358-2D0FF85109B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AC53202-29F5-726C-9F4E-668F8FF618D8}"/>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A123421D-30C4-BC20-7BF9-ABFD244FC362}"/>
              </a:ext>
            </a:extLst>
          </p:cNvPr>
          <p:cNvSpPr txBox="1"/>
          <p:nvPr/>
        </p:nvSpPr>
        <p:spPr>
          <a:xfrm>
            <a:off x="385312" y="258703"/>
            <a:ext cx="10157716" cy="553998"/>
          </a:xfrm>
          <a:prstGeom prst="rect">
            <a:avLst/>
          </a:prstGeom>
          <a:noFill/>
        </p:spPr>
        <p:txBody>
          <a:bodyPr wrap="square" rtlCol="0">
            <a:spAutoFit/>
          </a:bodyPr>
          <a:lstStyle/>
          <a:p>
            <a:r>
              <a:rPr lang="it-IT" sz="3000" b="1" dirty="0">
                <a:solidFill>
                  <a:srgbClr val="56CBAE"/>
                </a:solidFill>
                <a:latin typeface="NotesEsa" panose="02000506030000020004" pitchFamily="2" charset="77"/>
              </a:rPr>
              <a:t>Featured Imagery: </a:t>
            </a:r>
            <a:r>
              <a:rPr lang="it-IT" sz="3000" b="1" dirty="0">
                <a:solidFill>
                  <a:schemeClr val="bg1"/>
                </a:solidFill>
                <a:latin typeface="NotesEsa" panose="02000506030000020004" pitchFamily="2" charset="77"/>
              </a:rPr>
              <a:t>South Sudan – Riverine Flood Risk</a:t>
            </a:r>
          </a:p>
        </p:txBody>
      </p:sp>
      <p:cxnSp>
        <p:nvCxnSpPr>
          <p:cNvPr id="18" name="Straight Connector 17">
            <a:extLst>
              <a:ext uri="{FF2B5EF4-FFF2-40B4-BE49-F238E27FC236}">
                <a16:creationId xmlns:a16="http://schemas.microsoft.com/office/drawing/2014/main" id="{201B5530-590B-3B19-AB80-8F34BAF61D4C}"/>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3E9823C6-D146-129B-FD86-BD155DF3D2D4}"/>
              </a:ext>
            </a:extLst>
          </p:cNvPr>
          <p:cNvSpPr txBox="1"/>
          <p:nvPr/>
        </p:nvSpPr>
        <p:spPr>
          <a:xfrm>
            <a:off x="385312" y="4833254"/>
            <a:ext cx="11449134" cy="1922834"/>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Riverine flood risk across South Sudan, highlighting widespread high to extremely high vulnerability along major waterways. Riverine flood risk measures the percentage of the population expected to be affected by river flooding in an average year, accounting for existing flood-protection standards, and is assessed based on hazard (river overflow inundation), exposure (population in flood-prone areas), and vulnerability.</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GDA Climate Resilience / GDA Impact Sphere</a:t>
            </a:r>
            <a:endParaRPr lang="en-GB" sz="1800" i="1" kern="100" dirty="0">
              <a:solidFill>
                <a:schemeClr val="bg1"/>
              </a:solidFill>
              <a:effectLst/>
              <a:ea typeface="Lato" panose="020F0502020204030203" pitchFamily="34" charset="0"/>
              <a:cs typeface="Times New Roman" panose="02020603050405020304" pitchFamily="18" charset="0"/>
            </a:endParaRPr>
          </a:p>
        </p:txBody>
      </p:sp>
      <p:pic>
        <p:nvPicPr>
          <p:cNvPr id="6146" name="Picture 2">
            <a:extLst>
              <a:ext uri="{FF2B5EF4-FFF2-40B4-BE49-F238E27FC236}">
                <a16:creationId xmlns:a16="http://schemas.microsoft.com/office/drawing/2014/main" id="{97C8D3E9-6856-7231-48AF-AF42F711C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15" y="1009833"/>
            <a:ext cx="8572313" cy="374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9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96CE4A-82C8-A74C-8F2B-BCAB6170FB75}"/>
              </a:ext>
            </a:extLst>
          </p:cNvPr>
          <p:cNvPicPr>
            <a:picLocks noChangeAspect="1"/>
          </p:cNvPicPr>
          <p:nvPr/>
        </p:nvPicPr>
        <p:blipFill>
          <a:blip r:embed="rId2"/>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1833A110-DEB6-C344-A5FF-D1B045597B6E}"/>
              </a:ext>
            </a:extLst>
          </p:cNvPr>
          <p:cNvSpPr txBox="1"/>
          <p:nvPr/>
        </p:nvSpPr>
        <p:spPr>
          <a:xfrm>
            <a:off x="385312" y="258703"/>
            <a:ext cx="10261524" cy="553998"/>
          </a:xfrm>
          <a:prstGeom prst="rect">
            <a:avLst/>
          </a:prstGeom>
          <a:noFill/>
        </p:spPr>
        <p:txBody>
          <a:bodyPr wrap="square" rtlCol="0">
            <a:spAutoFit/>
          </a:bodyPr>
          <a:lstStyle/>
          <a:p>
            <a:r>
              <a:rPr lang="en-GB" sz="3000" b="1" dirty="0">
                <a:solidFill>
                  <a:srgbClr val="56CBAE"/>
                </a:solidFill>
                <a:latin typeface="NotesEsa" panose="02000506030000020004" pitchFamily="2" charset="77"/>
              </a:rPr>
              <a:t>Transforming Flood Management in South Sudan</a:t>
            </a:r>
            <a:endParaRPr lang="it-IT" sz="3000" b="1" dirty="0">
              <a:solidFill>
                <a:schemeClr val="bg1"/>
              </a:solidFill>
              <a:latin typeface="NotesEsa" panose="02000506030000020004" pitchFamily="2" charset="77"/>
            </a:endParaRPr>
          </a:p>
        </p:txBody>
      </p:sp>
      <p:cxnSp>
        <p:nvCxnSpPr>
          <p:cNvPr id="18" name="Straight Connector 17">
            <a:extLst>
              <a:ext uri="{FF2B5EF4-FFF2-40B4-BE49-F238E27FC236}">
                <a16:creationId xmlns:a16="http://schemas.microsoft.com/office/drawing/2014/main" id="{B52B563D-5C44-EC46-A09D-F0B44DA2C159}"/>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4F0D1DCB-5819-7DC4-289D-65505A32D236}"/>
              </a:ext>
            </a:extLst>
          </p:cNvPr>
          <p:cNvSpPr txBox="1"/>
          <p:nvPr/>
        </p:nvSpPr>
        <p:spPr>
          <a:xfrm>
            <a:off x="1002323" y="1406769"/>
            <a:ext cx="9908931" cy="4185761"/>
          </a:xfrm>
          <a:prstGeom prst="rect">
            <a:avLst/>
          </a:prstGeom>
          <a:noFill/>
        </p:spPr>
        <p:txBody>
          <a:bodyPr wrap="square" rtlCol="0">
            <a:spAutoFit/>
          </a:bodyPr>
          <a:lstStyle/>
          <a:p>
            <a:r>
              <a:rPr lang="en-GB" b="0" i="0" dirty="0">
                <a:solidFill>
                  <a:srgbClr val="FFFFFF"/>
                </a:solidFill>
                <a:effectLst/>
              </a:rPr>
              <a:t>South Sudan historically lacked sufficient local data and infrastructure to accurately predict floods. The GDA programme, in partnership with the World Bank, and the government of South Sudan, is transforming flood management in the country </a:t>
            </a:r>
            <a:r>
              <a:rPr lang="en-GB" dirty="0">
                <a:solidFill>
                  <a:srgbClr val="FFFFFF"/>
                </a:solidFill>
              </a:rPr>
              <a:t>b</a:t>
            </a:r>
            <a:r>
              <a:rPr lang="en-GB" b="0" i="0" dirty="0">
                <a:solidFill>
                  <a:srgbClr val="FFFFFF"/>
                </a:solidFill>
                <a:effectLst/>
              </a:rPr>
              <a:t>y using satellite-based Earth Observation (EO) data alongside the limited ground measurements. </a:t>
            </a:r>
          </a:p>
          <a:p>
            <a:endParaRPr lang="en-GB" dirty="0">
              <a:solidFill>
                <a:srgbClr val="FFFFFF"/>
              </a:solidFill>
            </a:endParaRPr>
          </a:p>
          <a:p>
            <a:r>
              <a:rPr lang="en-GB" b="0" i="0" dirty="0">
                <a:solidFill>
                  <a:srgbClr val="FFFFFF"/>
                </a:solidFill>
                <a:effectLst/>
              </a:rPr>
              <a:t>The GDA Climate Resilience activity has supported the development of detailed flood hazard and exposure maps, as well as innovative flood monitoring and forecasting tools.</a:t>
            </a:r>
          </a:p>
          <a:p>
            <a:endParaRPr lang="en-GB" sz="2000" dirty="0">
              <a:solidFill>
                <a:srgbClr val="FFFFFF"/>
              </a:solidFill>
            </a:endParaRPr>
          </a:p>
          <a:p>
            <a:r>
              <a:rPr lang="en-GB" sz="2000" dirty="0">
                <a:solidFill>
                  <a:schemeClr val="bg1"/>
                </a:solidFill>
              </a:rPr>
              <a:t>These tools combine long-term rainfall data, flood extent analysis, and information on population, critical infrastructure (such as hospitals), and essential services to help identify the most vulnerable areas. Through training, workshops, and collaboration with local institutions, the project is strengthening national capacity to interpret and apply this data.</a:t>
            </a:r>
          </a:p>
          <a:p>
            <a:endParaRPr lang="en-GB" sz="2000" dirty="0">
              <a:solidFill>
                <a:schemeClr val="bg1"/>
              </a:solidFill>
            </a:endParaRPr>
          </a:p>
          <a:p>
            <a:endParaRPr lang="en-GB" sz="2000" dirty="0">
              <a:solidFill>
                <a:schemeClr val="bg1"/>
              </a:solidFill>
            </a:endParaRPr>
          </a:p>
        </p:txBody>
      </p:sp>
    </p:spTree>
    <p:extLst>
      <p:ext uri="{BB962C8B-B14F-4D97-AF65-F5344CB8AC3E}">
        <p14:creationId xmlns:p14="http://schemas.microsoft.com/office/powerpoint/2010/main" val="3963655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74542-63DA-4D9A-2440-B3332473A1E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2BBC15B-9441-9A14-CF45-91B5708997BD}"/>
              </a:ext>
            </a:extLst>
          </p:cNvPr>
          <p:cNvPicPr>
            <a:picLocks noChangeAspect="1"/>
          </p:cNvPicPr>
          <p:nvPr/>
        </p:nvPicPr>
        <p:blipFill>
          <a:blip r:embed="rId2"/>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A8BED360-FCB4-191F-DC17-935FDD426F34}"/>
              </a:ext>
            </a:extLst>
          </p:cNvPr>
          <p:cNvSpPr txBox="1"/>
          <p:nvPr/>
        </p:nvSpPr>
        <p:spPr>
          <a:xfrm>
            <a:off x="385312" y="258703"/>
            <a:ext cx="10261524" cy="553998"/>
          </a:xfrm>
          <a:prstGeom prst="rect">
            <a:avLst/>
          </a:prstGeom>
          <a:noFill/>
        </p:spPr>
        <p:txBody>
          <a:bodyPr wrap="square" rtlCol="0">
            <a:spAutoFit/>
          </a:bodyPr>
          <a:lstStyle/>
          <a:p>
            <a:r>
              <a:rPr lang="en-GB" sz="3000" b="1" dirty="0">
                <a:solidFill>
                  <a:srgbClr val="56CBAE"/>
                </a:solidFill>
                <a:latin typeface="NotesEsa" panose="02000506030000020004" pitchFamily="2" charset="77"/>
              </a:rPr>
              <a:t>Turning Data into Action for Flood Resilience in South Sudan</a:t>
            </a:r>
            <a:endParaRPr lang="it-IT" sz="3000" b="1" dirty="0">
              <a:solidFill>
                <a:schemeClr val="bg1"/>
              </a:solidFill>
              <a:latin typeface="NotesEsa" panose="02000506030000020004" pitchFamily="2" charset="77"/>
            </a:endParaRPr>
          </a:p>
        </p:txBody>
      </p:sp>
      <p:cxnSp>
        <p:nvCxnSpPr>
          <p:cNvPr id="18" name="Straight Connector 17">
            <a:extLst>
              <a:ext uri="{FF2B5EF4-FFF2-40B4-BE49-F238E27FC236}">
                <a16:creationId xmlns:a16="http://schemas.microsoft.com/office/drawing/2014/main" id="{ABD89ADD-F054-AB05-0A1A-CEC166B8B72A}"/>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DF570F9C-68D3-9AD7-F081-12D61AFD371E}"/>
              </a:ext>
            </a:extLst>
          </p:cNvPr>
          <p:cNvSpPr txBox="1"/>
          <p:nvPr/>
        </p:nvSpPr>
        <p:spPr>
          <a:xfrm>
            <a:off x="1002323" y="1406769"/>
            <a:ext cx="9908931" cy="3416320"/>
          </a:xfrm>
          <a:prstGeom prst="rect">
            <a:avLst/>
          </a:prstGeom>
          <a:noFill/>
        </p:spPr>
        <p:txBody>
          <a:bodyPr wrap="square" rtlCol="0">
            <a:spAutoFit/>
          </a:bodyPr>
          <a:lstStyle/>
          <a:p>
            <a:r>
              <a:rPr lang="en-GB" dirty="0">
                <a:solidFill>
                  <a:schemeClr val="bg1"/>
                </a:solidFill>
              </a:rPr>
              <a:t>The tools developed are now used to:</a:t>
            </a:r>
          </a:p>
          <a:p>
            <a:pPr marL="285750" indent="-285750">
              <a:buFont typeface="Arial" panose="020B0604020202020204" pitchFamily="34" charset="0"/>
              <a:buChar char="•"/>
            </a:pPr>
            <a:r>
              <a:rPr lang="en-GB" dirty="0">
                <a:solidFill>
                  <a:schemeClr val="bg1"/>
                </a:solidFill>
              </a:rPr>
              <a:t>Improve flood forecasting and early warning systems</a:t>
            </a:r>
          </a:p>
          <a:p>
            <a:pPr marL="285750" indent="-285750">
              <a:buFont typeface="Arial" panose="020B0604020202020204" pitchFamily="34" charset="0"/>
              <a:buChar char="•"/>
            </a:pPr>
            <a:r>
              <a:rPr lang="en-GB" dirty="0">
                <a:solidFill>
                  <a:schemeClr val="bg1"/>
                </a:solidFill>
              </a:rPr>
              <a:t>Identify high-risk areas in advance</a:t>
            </a:r>
          </a:p>
          <a:p>
            <a:pPr marL="285750" indent="-285750">
              <a:buFont typeface="Arial" panose="020B0604020202020204" pitchFamily="34" charset="0"/>
              <a:buChar char="•"/>
            </a:pPr>
            <a:r>
              <a:rPr lang="en-GB" dirty="0">
                <a:solidFill>
                  <a:schemeClr val="bg1"/>
                </a:solidFill>
              </a:rPr>
              <a:t>Guide infrastructure investments such as dikes and drainage systems</a:t>
            </a:r>
          </a:p>
          <a:p>
            <a:pPr marL="285750" indent="-285750">
              <a:buFont typeface="Arial" panose="020B0604020202020204" pitchFamily="34" charset="0"/>
              <a:buChar char="•"/>
            </a:pPr>
            <a:r>
              <a:rPr lang="en-GB" dirty="0">
                <a:solidFill>
                  <a:schemeClr val="bg1"/>
                </a:solidFill>
              </a:rPr>
              <a:t>Help communities prepare, adapt, or evacuate</a:t>
            </a:r>
          </a:p>
          <a:p>
            <a:endParaRPr lang="en-GB" dirty="0">
              <a:solidFill>
                <a:schemeClr val="bg1"/>
              </a:solidFill>
            </a:endParaRPr>
          </a:p>
          <a:p>
            <a:r>
              <a:rPr lang="en-GB" dirty="0">
                <a:solidFill>
                  <a:schemeClr val="bg1"/>
                </a:solidFill>
              </a:rPr>
              <a:t>As a result, policymakers can make more informed decisions, infrastructure planning is becoming more resilient, and communities are receiving earlier and more accurate warnings, enabling them to better prepare for, adapt to, and reduce the impact of recurring floods.</a:t>
            </a:r>
          </a:p>
          <a:p>
            <a:endParaRPr lang="en-GB" dirty="0">
              <a:solidFill>
                <a:schemeClr val="bg1"/>
              </a:solidFill>
            </a:endParaRPr>
          </a:p>
          <a:p>
            <a:r>
              <a:rPr lang="en-GB" dirty="0">
                <a:solidFill>
                  <a:schemeClr val="bg1"/>
                </a:solidFill>
              </a:rPr>
              <a:t>Overall, the project shows how combining satellite data from ESA and its partners with local implementation, is helping to change how floods are managed.</a:t>
            </a:r>
          </a:p>
        </p:txBody>
      </p:sp>
    </p:spTree>
    <p:extLst>
      <p:ext uri="{BB962C8B-B14F-4D97-AF65-F5344CB8AC3E}">
        <p14:creationId xmlns:p14="http://schemas.microsoft.com/office/powerpoint/2010/main" val="192802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9C61-8F69-5966-C13E-2BAA74A3EF0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1BF9E5B-2AE3-43F8-6D23-BCFF7C495B9E}"/>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B3D3D3DD-EAEB-D036-545F-603FF6E9DC26}"/>
              </a:ext>
            </a:extLst>
          </p:cNvPr>
          <p:cNvSpPr txBox="1"/>
          <p:nvPr/>
        </p:nvSpPr>
        <p:spPr>
          <a:xfrm>
            <a:off x="385312" y="258703"/>
            <a:ext cx="10157716" cy="553998"/>
          </a:xfrm>
          <a:prstGeom prst="rect">
            <a:avLst/>
          </a:prstGeom>
          <a:noFill/>
        </p:spPr>
        <p:txBody>
          <a:bodyPr wrap="square" rtlCol="0">
            <a:spAutoFit/>
          </a:bodyPr>
          <a:lstStyle/>
          <a:p>
            <a:r>
              <a:rPr lang="it-IT" sz="3000" b="1" dirty="0">
                <a:solidFill>
                  <a:schemeClr val="bg1"/>
                </a:solidFill>
                <a:latin typeface="NotesEsa" panose="02000506030000020004" pitchFamily="2" charset="77"/>
              </a:rPr>
              <a:t>Related resources and websites</a:t>
            </a:r>
          </a:p>
        </p:txBody>
      </p:sp>
      <p:cxnSp>
        <p:nvCxnSpPr>
          <p:cNvPr id="18" name="Straight Connector 17">
            <a:extLst>
              <a:ext uri="{FF2B5EF4-FFF2-40B4-BE49-F238E27FC236}">
                <a16:creationId xmlns:a16="http://schemas.microsoft.com/office/drawing/2014/main" id="{695DC83B-8462-7AE2-866F-84D1A3A0F766}"/>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57F79A2-4E6E-FD94-D40E-7A711264E631}"/>
              </a:ext>
            </a:extLst>
          </p:cNvPr>
          <p:cNvSpPr txBox="1"/>
          <p:nvPr/>
        </p:nvSpPr>
        <p:spPr>
          <a:xfrm>
            <a:off x="1002323" y="1406769"/>
            <a:ext cx="10348546" cy="1938992"/>
          </a:xfrm>
          <a:prstGeom prst="rect">
            <a:avLst/>
          </a:prstGeom>
          <a:noFill/>
        </p:spPr>
        <p:txBody>
          <a:bodyPr wrap="square" rtlCol="0">
            <a:spAutoFit/>
          </a:bodyPr>
          <a:lstStyle/>
          <a:p>
            <a:pPr marL="285750" indent="-285750" fontAlgn="base">
              <a:buFont typeface="Arial" panose="020B0604020202020204" pitchFamily="34" charset="0"/>
              <a:buChar char="•"/>
            </a:pPr>
            <a:r>
              <a:rPr lang="en-GB" sz="2400" b="1" dirty="0">
                <a:solidFill>
                  <a:srgbClr val="56CBAE"/>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GDA Story: Flood Management in South Sudan</a:t>
            </a:r>
            <a:r>
              <a:rPr lang="en-GB" sz="2400" b="1" dirty="0">
                <a:solidFill>
                  <a:schemeClr val="bg1"/>
                </a:solidFill>
                <a:ea typeface="Times New Roman" panose="02020603050405020304" pitchFamily="18" charset="0"/>
              </a:rPr>
              <a:t> -</a:t>
            </a:r>
            <a:r>
              <a:rPr lang="en-GB" sz="2400" dirty="0">
                <a:solidFill>
                  <a:schemeClr val="bg1"/>
                </a:solidFill>
                <a:effectLst/>
                <a:ea typeface="Times New Roman" panose="02020603050405020304" pitchFamily="18" charset="0"/>
              </a:rPr>
              <a:t> Read more about this Case Study on the GDA website</a:t>
            </a:r>
          </a:p>
          <a:p>
            <a:pPr fontAlgn="base"/>
            <a:endParaRPr lang="en-GB" sz="2400" dirty="0">
              <a:solidFill>
                <a:schemeClr val="bg1"/>
              </a:solidFill>
              <a:effectLst/>
              <a:ea typeface="Times New Roman" panose="02020603050405020304" pitchFamily="18" charset="0"/>
            </a:endParaRPr>
          </a:p>
          <a:p>
            <a:pPr marL="285750" indent="-285750" fontAlgn="base">
              <a:buFont typeface="Arial" panose="020B0604020202020204" pitchFamily="34" charset="0"/>
              <a:buChar char="•"/>
            </a:pPr>
            <a:r>
              <a:rPr lang="en-GB" sz="2400" b="1" dirty="0">
                <a:solidFill>
                  <a:srgbClr val="56CBAE"/>
                </a:solidFill>
                <a:ea typeface="Times New Roman" panose="02020603050405020304" pitchFamily="18" charset="0"/>
                <a:hlinkClick r:id="rId4">
                  <a:extLst>
                    <a:ext uri="{A12FA001-AC4F-418D-AE19-62706E023703}">
                      <ahyp:hlinkClr xmlns:ahyp="http://schemas.microsoft.com/office/drawing/2018/hyperlinkcolor" val="tx"/>
                    </a:ext>
                  </a:extLst>
                </a:hlinkClick>
              </a:rPr>
              <a:t>GDA Impact Sphere</a:t>
            </a:r>
            <a:r>
              <a:rPr lang="en-GB" sz="2400" dirty="0">
                <a:solidFill>
                  <a:srgbClr val="56CBAE"/>
                </a:solidFill>
                <a:ea typeface="Times New Roman" panose="02020603050405020304" pitchFamily="18" charset="0"/>
                <a:hlinkClick r:id="rId4">
                  <a:extLst>
                    <a:ext uri="{A12FA001-AC4F-418D-AE19-62706E023703}">
                      <ahyp:hlinkClr xmlns:ahyp="http://schemas.microsoft.com/office/drawing/2018/hyperlinkcolor" val="tx"/>
                    </a:ext>
                  </a:extLst>
                </a:hlinkClick>
              </a:rPr>
              <a:t>: Tackling flood risks in South Sudan </a:t>
            </a:r>
            <a:r>
              <a:rPr lang="en-GB" sz="2400" dirty="0">
                <a:solidFill>
                  <a:schemeClr val="bg1"/>
                </a:solidFill>
                <a:ea typeface="Times New Roman" panose="02020603050405020304" pitchFamily="18" charset="0"/>
              </a:rPr>
              <a:t>– Explore this Case Study further on the GDA Impact Sphere</a:t>
            </a:r>
          </a:p>
        </p:txBody>
      </p:sp>
    </p:spTree>
    <p:extLst>
      <p:ext uri="{BB962C8B-B14F-4D97-AF65-F5344CB8AC3E}">
        <p14:creationId xmlns:p14="http://schemas.microsoft.com/office/powerpoint/2010/main" val="289423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B502-14CD-78B5-A7A1-6F5E7249B28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252D08B-43C2-B749-C36B-1D122327FC13}"/>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66E5061D-31B5-7CFB-FA93-C5546EFD9DA7}"/>
              </a:ext>
            </a:extLst>
          </p:cNvPr>
          <p:cNvSpPr txBox="1"/>
          <p:nvPr/>
        </p:nvSpPr>
        <p:spPr>
          <a:xfrm>
            <a:off x="385312" y="258703"/>
            <a:ext cx="10157716" cy="553998"/>
          </a:xfrm>
          <a:prstGeom prst="rect">
            <a:avLst/>
          </a:prstGeom>
          <a:noFill/>
        </p:spPr>
        <p:txBody>
          <a:bodyPr wrap="square" rtlCol="0">
            <a:spAutoFit/>
          </a:bodyPr>
          <a:lstStyle/>
          <a:p>
            <a:r>
              <a:rPr lang="it-IT" sz="3000" b="1" dirty="0">
                <a:solidFill>
                  <a:srgbClr val="56CBAE"/>
                </a:solidFill>
                <a:latin typeface="NotesEsa" panose="02000506030000020004" pitchFamily="2" charset="77"/>
              </a:rPr>
              <a:t>Featured Imagery: </a:t>
            </a:r>
            <a:r>
              <a:rPr lang="it-IT" sz="3000" b="1" dirty="0">
                <a:solidFill>
                  <a:schemeClr val="bg1"/>
                </a:solidFill>
                <a:latin typeface="NotesEsa" panose="02000506030000020004" pitchFamily="2" charset="77"/>
              </a:rPr>
              <a:t>South Sudan Flood Frequency (2015-2022)</a:t>
            </a:r>
          </a:p>
        </p:txBody>
      </p:sp>
      <p:cxnSp>
        <p:nvCxnSpPr>
          <p:cNvPr id="18" name="Straight Connector 17">
            <a:extLst>
              <a:ext uri="{FF2B5EF4-FFF2-40B4-BE49-F238E27FC236}">
                <a16:creationId xmlns:a16="http://schemas.microsoft.com/office/drawing/2014/main" id="{9D0B5894-AC5A-3F15-3DA6-7F89BFFD22C3}"/>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785B7329-8517-59A2-8AFF-E2A4121F1597}"/>
              </a:ext>
            </a:extLst>
          </p:cNvPr>
          <p:cNvSpPr txBox="1"/>
          <p:nvPr/>
        </p:nvSpPr>
        <p:spPr>
          <a:xfrm>
            <a:off x="878215" y="5151611"/>
            <a:ext cx="10109239" cy="1285737"/>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Map showing normalized flood frequency (Jan 2015- Dec 2022) derived from Sentinel -1 data that shows the most frequently flooded areas within South Sudan</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GDA Climate Resilience / GDA Impact Sphere</a:t>
            </a:r>
            <a:endParaRPr lang="en-GB" sz="1800" i="1" kern="100" dirty="0">
              <a:solidFill>
                <a:schemeClr val="bg1"/>
              </a:solidFill>
              <a:effectLst/>
              <a:ea typeface="Lato" panose="020F0502020204030203"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3C67792E-86E5-D351-95E3-3A6E19AAE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546" y="1071404"/>
            <a:ext cx="9255369" cy="404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6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564B-CD08-DD48-AE75-885AA7732E1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CB4D9F-7293-1060-41BB-5FED3282353A}"/>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D737E05D-A779-C258-253E-AE88AC3D5128}"/>
              </a:ext>
            </a:extLst>
          </p:cNvPr>
          <p:cNvSpPr txBox="1"/>
          <p:nvPr/>
        </p:nvSpPr>
        <p:spPr>
          <a:xfrm>
            <a:off x="385312" y="258703"/>
            <a:ext cx="10157716" cy="523220"/>
          </a:xfrm>
          <a:prstGeom prst="rect">
            <a:avLst/>
          </a:prstGeom>
          <a:noFill/>
        </p:spPr>
        <p:txBody>
          <a:bodyPr wrap="square" rtlCol="0">
            <a:spAutoFit/>
          </a:bodyPr>
          <a:lstStyle/>
          <a:p>
            <a:r>
              <a:rPr lang="it-IT" sz="2800" b="1" dirty="0">
                <a:solidFill>
                  <a:srgbClr val="56CBAE"/>
                </a:solidFill>
                <a:latin typeface="NotesEsa" panose="02000506030000020004" pitchFamily="2" charset="77"/>
              </a:rPr>
              <a:t>Featured Imagery: </a:t>
            </a:r>
            <a:r>
              <a:rPr lang="en-GB" sz="2800" b="1" dirty="0">
                <a:solidFill>
                  <a:schemeClr val="bg1"/>
                </a:solidFill>
                <a:latin typeface="NotesEsa" panose="02000506030000020004" pitchFamily="2" charset="77"/>
              </a:rPr>
              <a:t>Flood Hazard Classification Map, South Sudan</a:t>
            </a:r>
            <a:endParaRPr lang="it-IT" sz="2800" b="1" dirty="0">
              <a:solidFill>
                <a:schemeClr val="bg1"/>
              </a:solidFill>
              <a:latin typeface="NotesEsa" panose="02000506030000020004" pitchFamily="2" charset="77"/>
            </a:endParaRPr>
          </a:p>
        </p:txBody>
      </p:sp>
      <p:cxnSp>
        <p:nvCxnSpPr>
          <p:cNvPr id="18" name="Straight Connector 17">
            <a:extLst>
              <a:ext uri="{FF2B5EF4-FFF2-40B4-BE49-F238E27FC236}">
                <a16:creationId xmlns:a16="http://schemas.microsoft.com/office/drawing/2014/main" id="{E47D4E8A-BC5D-38E0-A85D-317D7B1BFEB3}"/>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0288F7E-40D0-08F2-E74F-3F427435B2D6}"/>
              </a:ext>
            </a:extLst>
          </p:cNvPr>
          <p:cNvSpPr txBox="1"/>
          <p:nvPr/>
        </p:nvSpPr>
        <p:spPr>
          <a:xfrm>
            <a:off x="8343899" y="1056953"/>
            <a:ext cx="2907323" cy="4789773"/>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This map illustrates flood hazard levels across counties in South Sudan by showing the percentage of land affected by flooding. Areas shaded in green experience little to low flooding, while yellow and orange indicate moderate levels. Red regions represent the highest flood impact, with up to 80% of land inundated.</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GDA Climate Resilience Consortium</a:t>
            </a:r>
            <a:endParaRPr lang="en-GB" sz="1800" i="1" kern="100" dirty="0">
              <a:solidFill>
                <a:schemeClr val="bg1"/>
              </a:solidFill>
              <a:effectLst/>
              <a:ea typeface="Lato" panose="020F0502020204030203"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65F2DE34-2C19-3374-66B0-C89EBA042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4" y="1028925"/>
            <a:ext cx="6998800" cy="531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8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6DEA3-86E6-94C1-3B4A-3CD16B67379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ECBD4BC-A65B-8E2D-A319-F3B09AA0196B}"/>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CEB1F1AB-4637-C1B6-3887-1948B92876CF}"/>
              </a:ext>
            </a:extLst>
          </p:cNvPr>
          <p:cNvSpPr txBox="1"/>
          <p:nvPr/>
        </p:nvSpPr>
        <p:spPr>
          <a:xfrm>
            <a:off x="385312" y="258703"/>
            <a:ext cx="10157716" cy="523220"/>
          </a:xfrm>
          <a:prstGeom prst="rect">
            <a:avLst/>
          </a:prstGeom>
          <a:noFill/>
        </p:spPr>
        <p:txBody>
          <a:bodyPr wrap="square" rtlCol="0">
            <a:spAutoFit/>
          </a:bodyPr>
          <a:lstStyle/>
          <a:p>
            <a:r>
              <a:rPr lang="it-IT" sz="2800" b="1" dirty="0">
                <a:solidFill>
                  <a:srgbClr val="56CBAE"/>
                </a:solidFill>
                <a:latin typeface="NotesEsa" panose="02000506030000020004" pitchFamily="2" charset="77"/>
              </a:rPr>
              <a:t>Featured Imagery: </a:t>
            </a:r>
            <a:r>
              <a:rPr lang="en-GB" sz="2800" b="1" dirty="0">
                <a:solidFill>
                  <a:schemeClr val="bg1"/>
                </a:solidFill>
                <a:latin typeface="NotesEsa" panose="02000506030000020004" pitchFamily="2" charset="77"/>
              </a:rPr>
              <a:t>Normalised Flood Frequency South Sudan</a:t>
            </a:r>
            <a:endParaRPr lang="it-IT" sz="2800" b="1" dirty="0">
              <a:solidFill>
                <a:schemeClr val="bg1"/>
              </a:solidFill>
              <a:latin typeface="NotesEsa" panose="02000506030000020004" pitchFamily="2" charset="77"/>
            </a:endParaRPr>
          </a:p>
        </p:txBody>
      </p:sp>
      <p:cxnSp>
        <p:nvCxnSpPr>
          <p:cNvPr id="18" name="Straight Connector 17">
            <a:extLst>
              <a:ext uri="{FF2B5EF4-FFF2-40B4-BE49-F238E27FC236}">
                <a16:creationId xmlns:a16="http://schemas.microsoft.com/office/drawing/2014/main" id="{DEB2EB1D-E38A-B6DF-BC01-CA8DE74E2672}"/>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FC618D5-A2EB-7286-30D7-22AC1B1D4626}"/>
              </a:ext>
            </a:extLst>
          </p:cNvPr>
          <p:cNvSpPr txBox="1"/>
          <p:nvPr/>
        </p:nvSpPr>
        <p:spPr>
          <a:xfrm>
            <a:off x="7844119" y="1056953"/>
            <a:ext cx="3881716" cy="4471224"/>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This map shows the frequency of flooding across South Sudan based on Sentinel-1 data from 2015 to 2022. The blue shading represents how often areas have been flooded, with darker shades indicating more frequent flooding. The map also highlights major river systems, showing that flooding is concentrated along rivers and low-lying regions, particularly in the central and eastern parts of the country.</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GDA Climate Resilience Consortium</a:t>
            </a:r>
            <a:endParaRPr lang="en-GB" sz="1800" i="1" kern="100" dirty="0">
              <a:solidFill>
                <a:schemeClr val="bg1"/>
              </a:solidFill>
              <a:effectLst/>
              <a:ea typeface="Lato" panose="020F0502020204030203" pitchFamily="34" charset="0"/>
              <a:cs typeface="Times New Roman" panose="02020603050405020304" pitchFamily="18" charset="0"/>
            </a:endParaRPr>
          </a:p>
        </p:txBody>
      </p:sp>
      <p:sp>
        <p:nvSpPr>
          <p:cNvPr id="4" name="AutoShape 4">
            <a:extLst>
              <a:ext uri="{FF2B5EF4-FFF2-40B4-BE49-F238E27FC236}">
                <a16:creationId xmlns:a16="http://schemas.microsoft.com/office/drawing/2014/main" id="{4A927F88-8B34-33EB-3E4C-DE63FC2696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4FCE41CE-3C3E-46AF-71D8-B897B04287D4}"/>
              </a:ext>
            </a:extLst>
          </p:cNvPr>
          <p:cNvPicPr>
            <a:picLocks noChangeAspect="1"/>
          </p:cNvPicPr>
          <p:nvPr/>
        </p:nvPicPr>
        <p:blipFill>
          <a:blip r:embed="rId3"/>
          <a:stretch>
            <a:fillRect/>
          </a:stretch>
        </p:blipFill>
        <p:spPr>
          <a:xfrm>
            <a:off x="940778" y="1182189"/>
            <a:ext cx="6593242" cy="4654988"/>
          </a:xfrm>
          <a:prstGeom prst="rect">
            <a:avLst/>
          </a:prstGeom>
        </p:spPr>
      </p:pic>
    </p:spTree>
    <p:extLst>
      <p:ext uri="{BB962C8B-B14F-4D97-AF65-F5344CB8AC3E}">
        <p14:creationId xmlns:p14="http://schemas.microsoft.com/office/powerpoint/2010/main" val="190746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BD09-0713-639F-214A-05EEC08BF73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3B0B94A-4DD8-F716-3F1F-8CA4A12E648E}"/>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8303D6A5-1693-A504-1B53-81678A67A6FF}"/>
              </a:ext>
            </a:extLst>
          </p:cNvPr>
          <p:cNvSpPr txBox="1"/>
          <p:nvPr/>
        </p:nvSpPr>
        <p:spPr>
          <a:xfrm>
            <a:off x="385312" y="258703"/>
            <a:ext cx="10157716" cy="523220"/>
          </a:xfrm>
          <a:prstGeom prst="rect">
            <a:avLst/>
          </a:prstGeom>
          <a:noFill/>
        </p:spPr>
        <p:txBody>
          <a:bodyPr wrap="square" rtlCol="0">
            <a:spAutoFit/>
          </a:bodyPr>
          <a:lstStyle/>
          <a:p>
            <a:r>
              <a:rPr lang="it-IT" sz="2800" b="1" dirty="0">
                <a:solidFill>
                  <a:srgbClr val="56CBAE"/>
                </a:solidFill>
                <a:latin typeface="NotesEsa" panose="02000506030000020004" pitchFamily="2" charset="77"/>
              </a:rPr>
              <a:t>Featured Imagery: </a:t>
            </a:r>
            <a:r>
              <a:rPr lang="en-GB" sz="2800" b="1" dirty="0">
                <a:solidFill>
                  <a:schemeClr val="bg1"/>
                </a:solidFill>
                <a:latin typeface="NotesEsa" panose="02000506030000020004" pitchFamily="2" charset="77"/>
              </a:rPr>
              <a:t>Flooded South Sudan, 2021</a:t>
            </a:r>
            <a:endParaRPr lang="it-IT" sz="2800" b="1" dirty="0">
              <a:solidFill>
                <a:schemeClr val="bg1"/>
              </a:solidFill>
              <a:latin typeface="NotesEsa" panose="02000506030000020004" pitchFamily="2" charset="77"/>
            </a:endParaRPr>
          </a:p>
        </p:txBody>
      </p:sp>
      <p:cxnSp>
        <p:nvCxnSpPr>
          <p:cNvPr id="18" name="Straight Connector 17">
            <a:extLst>
              <a:ext uri="{FF2B5EF4-FFF2-40B4-BE49-F238E27FC236}">
                <a16:creationId xmlns:a16="http://schemas.microsoft.com/office/drawing/2014/main" id="{0D1DAA09-D4BB-FABC-6C50-DC69E49FD9A0}"/>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7F464E1-F75B-CE50-8B3B-12ECDEA65B5F}"/>
              </a:ext>
            </a:extLst>
          </p:cNvPr>
          <p:cNvSpPr txBox="1"/>
          <p:nvPr/>
        </p:nvSpPr>
        <p:spPr>
          <a:xfrm>
            <a:off x="8462681" y="1056953"/>
            <a:ext cx="3263153" cy="2241383"/>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These images, acquired by Copernicus Sentinel-2 satellites on 23 November 2020 and 26 November 2021, show a flooded area near Bentiu in South Sudan.</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Copernicus</a:t>
            </a:r>
            <a:endParaRPr lang="en-GB" sz="1800" i="1" kern="100" dirty="0">
              <a:solidFill>
                <a:schemeClr val="bg1"/>
              </a:solidFill>
              <a:effectLst/>
              <a:ea typeface="Lato" panose="020F0502020204030203" pitchFamily="34" charset="0"/>
              <a:cs typeface="Times New Roman" panose="02020603050405020304" pitchFamily="18" charset="0"/>
            </a:endParaRPr>
          </a:p>
        </p:txBody>
      </p:sp>
      <p:sp>
        <p:nvSpPr>
          <p:cNvPr id="4" name="AutoShape 4">
            <a:extLst>
              <a:ext uri="{FF2B5EF4-FFF2-40B4-BE49-F238E27FC236}">
                <a16:creationId xmlns:a16="http://schemas.microsoft.com/office/drawing/2014/main" id="{4EFE9FE2-74FB-B737-2FC1-62592B33CB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E85FBCC8-638A-F574-6EAE-C9577C403ECF}"/>
              </a:ext>
            </a:extLst>
          </p:cNvPr>
          <p:cNvPicPr>
            <a:picLocks noChangeAspect="1"/>
          </p:cNvPicPr>
          <p:nvPr/>
        </p:nvPicPr>
        <p:blipFill>
          <a:blip r:embed="rId3"/>
          <a:stretch>
            <a:fillRect/>
          </a:stretch>
        </p:blipFill>
        <p:spPr>
          <a:xfrm>
            <a:off x="263928" y="1002941"/>
            <a:ext cx="7849131" cy="4645106"/>
          </a:xfrm>
          <a:prstGeom prst="rect">
            <a:avLst/>
          </a:prstGeom>
        </p:spPr>
      </p:pic>
    </p:spTree>
    <p:extLst>
      <p:ext uri="{BB962C8B-B14F-4D97-AF65-F5344CB8AC3E}">
        <p14:creationId xmlns:p14="http://schemas.microsoft.com/office/powerpoint/2010/main" val="37984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564B-CD08-DD48-AE75-885AA7732E1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CB4D9F-7293-1060-41BB-5FED3282353A}"/>
              </a:ext>
            </a:extLst>
          </p:cNvPr>
          <p:cNvPicPr>
            <a:picLocks noChangeAspect="1"/>
          </p:cNvPicPr>
          <p:nvPr/>
        </p:nvPicPr>
        <p:blipFill>
          <a:blip r:embed="rId2"/>
          <a:stretch>
            <a:fillRect/>
          </a:stretch>
        </p:blipFill>
        <p:spPr>
          <a:xfrm>
            <a:off x="-3514" y="0"/>
            <a:ext cx="12192000" cy="6858000"/>
          </a:xfrm>
          <a:prstGeom prst="rect">
            <a:avLst/>
          </a:prstGeom>
        </p:spPr>
      </p:pic>
      <p:sp>
        <p:nvSpPr>
          <p:cNvPr id="16" name="TextBox 15">
            <a:extLst>
              <a:ext uri="{FF2B5EF4-FFF2-40B4-BE49-F238E27FC236}">
                <a16:creationId xmlns:a16="http://schemas.microsoft.com/office/drawing/2014/main" id="{D737E05D-A779-C258-253E-AE88AC3D5128}"/>
              </a:ext>
            </a:extLst>
          </p:cNvPr>
          <p:cNvSpPr txBox="1"/>
          <p:nvPr/>
        </p:nvSpPr>
        <p:spPr>
          <a:xfrm>
            <a:off x="385312" y="258703"/>
            <a:ext cx="10157716" cy="553998"/>
          </a:xfrm>
          <a:prstGeom prst="rect">
            <a:avLst/>
          </a:prstGeom>
          <a:noFill/>
        </p:spPr>
        <p:txBody>
          <a:bodyPr wrap="square" rtlCol="0">
            <a:spAutoFit/>
          </a:bodyPr>
          <a:lstStyle/>
          <a:p>
            <a:r>
              <a:rPr lang="it-IT" sz="3000" b="1" dirty="0">
                <a:solidFill>
                  <a:srgbClr val="56CBAE"/>
                </a:solidFill>
                <a:latin typeface="NotesEsa" panose="02000506030000020004" pitchFamily="2" charset="77"/>
              </a:rPr>
              <a:t>Featured Imagery: </a:t>
            </a:r>
            <a:r>
              <a:rPr lang="it-IT" sz="3000" b="1" dirty="0">
                <a:solidFill>
                  <a:schemeClr val="bg1"/>
                </a:solidFill>
                <a:latin typeface="NotesEsa" panose="02000506030000020004" pitchFamily="2" charset="77"/>
              </a:rPr>
              <a:t>Bentiu Flooding</a:t>
            </a:r>
          </a:p>
        </p:txBody>
      </p:sp>
      <p:cxnSp>
        <p:nvCxnSpPr>
          <p:cNvPr id="18" name="Straight Connector 17">
            <a:extLst>
              <a:ext uri="{FF2B5EF4-FFF2-40B4-BE49-F238E27FC236}">
                <a16:creationId xmlns:a16="http://schemas.microsoft.com/office/drawing/2014/main" id="{E47D4E8A-BC5D-38E0-A85D-317D7B1BFEB3}"/>
              </a:ext>
            </a:extLst>
          </p:cNvPr>
          <p:cNvCxnSpPr>
            <a:cxnSpLocks/>
          </p:cNvCxnSpPr>
          <p:nvPr/>
        </p:nvCxnSpPr>
        <p:spPr>
          <a:xfrm>
            <a:off x="3514" y="892431"/>
            <a:ext cx="121365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0288F7E-40D0-08F2-E74F-3F427435B2D6}"/>
              </a:ext>
            </a:extLst>
          </p:cNvPr>
          <p:cNvSpPr txBox="1"/>
          <p:nvPr/>
        </p:nvSpPr>
        <p:spPr>
          <a:xfrm>
            <a:off x="1804338" y="5172508"/>
            <a:ext cx="8901762" cy="1285737"/>
          </a:xfrm>
          <a:prstGeom prst="rect">
            <a:avLst/>
          </a:prstGeom>
          <a:noFill/>
        </p:spPr>
        <p:txBody>
          <a:bodyPr wrap="square" rtlCol="0">
            <a:spAutoFit/>
          </a:bodyPr>
          <a:lstStyle/>
          <a:p>
            <a:pPr>
              <a:lnSpc>
                <a:spcPct val="115000"/>
              </a:lnSpc>
              <a:spcAft>
                <a:spcPts val="2025"/>
              </a:spcAft>
            </a:pPr>
            <a:r>
              <a:rPr lang="en-GB" kern="100" dirty="0">
                <a:solidFill>
                  <a:schemeClr val="bg1"/>
                </a:solidFill>
                <a:ea typeface="Lato" panose="020F0502020204030203" pitchFamily="34" charset="0"/>
                <a:cs typeface="Times New Roman" panose="02020603050405020304" pitchFamily="18" charset="0"/>
              </a:rPr>
              <a:t>Flood frequency in the Bahr </a:t>
            </a:r>
            <a:r>
              <a:rPr lang="en-GB" kern="100" dirty="0" err="1">
                <a:solidFill>
                  <a:schemeClr val="bg1"/>
                </a:solidFill>
                <a:ea typeface="Lato" panose="020F0502020204030203" pitchFamily="34" charset="0"/>
                <a:cs typeface="Times New Roman" panose="02020603050405020304" pitchFamily="18" charset="0"/>
              </a:rPr>
              <a:t>el</a:t>
            </a:r>
            <a:r>
              <a:rPr lang="en-GB" kern="100" dirty="0">
                <a:solidFill>
                  <a:schemeClr val="bg1"/>
                </a:solidFill>
                <a:ea typeface="Lato" panose="020F0502020204030203" pitchFamily="34" charset="0"/>
                <a:cs typeface="Times New Roman" panose="02020603050405020304" pitchFamily="18" charset="0"/>
              </a:rPr>
              <a:t>-Jebel catchment, South Sudan (2017–2022), based on satellite-derived estimates using five different EO methods. </a:t>
            </a:r>
          </a:p>
          <a:p>
            <a:pPr>
              <a:lnSpc>
                <a:spcPct val="115000"/>
              </a:lnSpc>
              <a:spcAft>
                <a:spcPts val="2025"/>
              </a:spcAft>
            </a:pPr>
            <a:r>
              <a:rPr lang="en-GB" sz="1800" i="1" kern="100" dirty="0">
                <a:solidFill>
                  <a:schemeClr val="bg1"/>
                </a:solidFill>
                <a:effectLst/>
                <a:ea typeface="Lato" panose="020F0502020204030203" pitchFamily="34" charset="0"/>
                <a:cs typeface="Times New Roman" panose="02020603050405020304" pitchFamily="18" charset="0"/>
              </a:rPr>
              <a:t>Credit: </a:t>
            </a:r>
            <a:r>
              <a:rPr lang="en-GB" i="1" kern="100" dirty="0">
                <a:solidFill>
                  <a:schemeClr val="bg1"/>
                </a:solidFill>
                <a:ea typeface="Lato" panose="020F0502020204030203" pitchFamily="34" charset="0"/>
                <a:cs typeface="Times New Roman" panose="02020603050405020304" pitchFamily="18" charset="0"/>
              </a:rPr>
              <a:t>GDA Climate Resilience Consortium</a:t>
            </a:r>
            <a:endParaRPr lang="en-GB" sz="1800" i="1" kern="100" dirty="0">
              <a:solidFill>
                <a:schemeClr val="bg1"/>
              </a:solidFill>
              <a:effectLst/>
              <a:ea typeface="Lato" panose="020F0502020204030203"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C90C5BF-1458-9530-5EED-4811F3EA098E}"/>
              </a:ext>
            </a:extLst>
          </p:cNvPr>
          <p:cNvPicPr>
            <a:picLocks noChangeAspect="1"/>
          </p:cNvPicPr>
          <p:nvPr/>
        </p:nvPicPr>
        <p:blipFill>
          <a:blip r:embed="rId3"/>
          <a:stretch>
            <a:fillRect/>
          </a:stretch>
        </p:blipFill>
        <p:spPr>
          <a:xfrm>
            <a:off x="1134208" y="1071404"/>
            <a:ext cx="9686192" cy="4033437"/>
          </a:xfrm>
          <a:prstGeom prst="rect">
            <a:avLst/>
          </a:prstGeom>
        </p:spPr>
      </p:pic>
    </p:spTree>
    <p:extLst>
      <p:ext uri="{BB962C8B-B14F-4D97-AF65-F5344CB8AC3E}">
        <p14:creationId xmlns:p14="http://schemas.microsoft.com/office/powerpoint/2010/main" val="265022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786</Words>
  <Application>Microsoft Office PowerPoint</Application>
  <PresentationFormat>Widescreen</PresentationFormat>
  <Paragraphs>44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Lato</vt:lpstr>
      <vt:lpstr>NotesEsa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Elena Christodoulou</cp:lastModifiedBy>
  <cp:revision>85</cp:revision>
  <cp:lastPrinted>2023-10-03T11:41:49Z</cp:lastPrinted>
  <dcterms:created xsi:type="dcterms:W3CDTF">2023-09-19T14:00:38Z</dcterms:created>
  <dcterms:modified xsi:type="dcterms:W3CDTF">2026-05-01T13:39:46Z</dcterms:modified>
</cp:coreProperties>
</file>